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4"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3" d="100"/>
          <a:sy n="53" d="100"/>
        </p:scale>
        <p:origin x="2539" y="77"/>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59" name="Google Shape;459;p21"/>
          <p:cNvGrpSpPr/>
          <p:nvPr/>
        </p:nvGrpSpPr>
        <p:grpSpPr>
          <a:xfrm>
            <a:off x="-75" y="88525"/>
            <a:ext cx="7772600" cy="1347900"/>
            <a:chOff x="-75" y="88525"/>
            <a:chExt cx="7772600" cy="1347900"/>
          </a:xfrm>
        </p:grpSpPr>
        <p:sp>
          <p:nvSpPr>
            <p:cNvPr id="460" name="Google Shape;460;p21"/>
            <p:cNvSpPr txBox="1"/>
            <p:nvPr/>
          </p:nvSpPr>
          <p:spPr>
            <a:xfrm>
              <a:off x="125" y="88525"/>
              <a:ext cx="77724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2400" b="1">
                  <a:latin typeface="Google Sans SemiBold"/>
                  <a:ea typeface="Google Sans SemiBold"/>
                  <a:cs typeface="Google Sans SemiBold"/>
                  <a:sym typeface="Google Sans SemiBold"/>
                </a:rPr>
                <a:t>Machine Learning Model Outcome</a:t>
              </a:r>
              <a:endParaRPr sz="2400">
                <a:solidFill>
                  <a:srgbClr val="000000"/>
                </a:solidFill>
                <a:latin typeface="Google Sans SemiBold"/>
                <a:ea typeface="Google Sans SemiBold"/>
                <a:cs typeface="Google Sans SemiBold"/>
                <a:sym typeface="Google Sans SemiBold"/>
              </a:endParaRPr>
            </a:p>
          </p:txBody>
        </p:sp>
        <p:sp>
          <p:nvSpPr>
            <p:cNvPr id="461" name="Google Shape;461;p21"/>
            <p:cNvSpPr txBox="1"/>
            <p:nvPr/>
          </p:nvSpPr>
          <p:spPr>
            <a:xfrm>
              <a:off x="-75" y="1036225"/>
              <a:ext cx="77724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a:latin typeface="Roboto"/>
                  <a:ea typeface="Roboto"/>
                  <a:cs typeface="Roboto"/>
                  <a:sym typeface="Roboto"/>
                </a:rPr>
                <a:t>Executive summary report prepared by TikTok data team</a:t>
              </a:r>
              <a:endParaRPr>
                <a:solidFill>
                  <a:srgbClr val="000000"/>
                </a:solidFill>
                <a:latin typeface="Roboto"/>
                <a:ea typeface="Roboto"/>
                <a:cs typeface="Roboto"/>
                <a:sym typeface="Roboto"/>
              </a:endParaRPr>
            </a:p>
          </p:txBody>
        </p:sp>
      </p:grpSp>
      <p:sp>
        <p:nvSpPr>
          <p:cNvPr id="462" name="Google Shape;462;p21"/>
          <p:cNvSpPr txBox="1"/>
          <p:nvPr/>
        </p:nvSpPr>
        <p:spPr>
          <a:xfrm>
            <a:off x="2133550" y="1507525"/>
            <a:ext cx="5449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The TikTok data team </a:t>
            </a:r>
            <a:r>
              <a:rPr lang="en" sz="1200">
                <a:latin typeface="Google Sans"/>
                <a:ea typeface="Google Sans"/>
                <a:cs typeface="Google Sans"/>
                <a:sym typeface="Google Sans"/>
              </a:rPr>
              <a:t>will be</a:t>
            </a:r>
            <a:r>
              <a:rPr lang="en" sz="1200">
                <a:solidFill>
                  <a:srgbClr val="000000"/>
                </a:solidFill>
                <a:latin typeface="Google Sans"/>
                <a:ea typeface="Google Sans"/>
                <a:cs typeface="Google Sans"/>
                <a:sym typeface="Google Sans"/>
              </a:rPr>
              <a:t> developing a machine learning model to assist in the classification of claim status of videos as either claims or opinions. </a:t>
            </a:r>
            <a:r>
              <a:rPr lang="en" sz="1200">
                <a:latin typeface="Google Sans"/>
                <a:ea typeface="Google Sans"/>
                <a:cs typeface="Google Sans"/>
                <a:sym typeface="Google Sans"/>
              </a:rPr>
              <a:t>Based on p</a:t>
            </a:r>
            <a:r>
              <a:rPr lang="en" sz="1200">
                <a:solidFill>
                  <a:srgbClr val="000000"/>
                </a:solidFill>
                <a:latin typeface="Google Sans"/>
                <a:ea typeface="Google Sans"/>
                <a:cs typeface="Google Sans"/>
                <a:sym typeface="Google Sans"/>
              </a:rPr>
              <a:t>revious investigation into the available data revealed that video engagement levels were highly </a:t>
            </a:r>
            <a:r>
              <a:rPr lang="en" sz="1200">
                <a:latin typeface="Google Sans"/>
                <a:ea typeface="Google Sans"/>
                <a:cs typeface="Google Sans"/>
                <a:sym typeface="Google Sans"/>
              </a:rPr>
              <a:t>associated</a:t>
            </a:r>
            <a:r>
              <a:rPr lang="en" sz="1200">
                <a:solidFill>
                  <a:srgbClr val="000000"/>
                </a:solidFill>
                <a:latin typeface="Google Sans"/>
                <a:ea typeface="Google Sans"/>
                <a:cs typeface="Google Sans"/>
                <a:sym typeface="Google Sans"/>
              </a:rPr>
              <a:t> </a:t>
            </a:r>
            <a:r>
              <a:rPr lang="en" sz="1200">
                <a:latin typeface="Google Sans"/>
                <a:ea typeface="Google Sans"/>
                <a:cs typeface="Google Sans"/>
                <a:sym typeface="Google Sans"/>
              </a:rPr>
              <a:t>to</a:t>
            </a:r>
            <a:r>
              <a:rPr lang="en" sz="1200">
                <a:solidFill>
                  <a:srgbClr val="000000"/>
                </a:solidFill>
                <a:latin typeface="Google Sans"/>
                <a:ea typeface="Google Sans"/>
                <a:cs typeface="Google Sans"/>
                <a:sym typeface="Google Sans"/>
              </a:rPr>
              <a:t> claim status. The team is confident that the resulting model will meet all performance requirements. </a:t>
            </a:r>
            <a:endParaRPr sz="1200">
              <a:latin typeface="Google Sans"/>
              <a:ea typeface="Google Sans"/>
              <a:cs typeface="Google Sans"/>
              <a:sym typeface="Google Sans"/>
            </a:endParaRPr>
          </a:p>
        </p:txBody>
      </p:sp>
      <p:sp>
        <p:nvSpPr>
          <p:cNvPr id="463" name="Google Shape;463;p21"/>
          <p:cNvSpPr txBox="1"/>
          <p:nvPr/>
        </p:nvSpPr>
        <p:spPr>
          <a:xfrm>
            <a:off x="2133550" y="2441500"/>
            <a:ext cx="54495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TikTok videos receive a large number of user reports for many different reasons. However, a human moderator may not be able to review</a:t>
            </a:r>
            <a:r>
              <a:rPr lang="en" sz="1200">
                <a:solidFill>
                  <a:schemeClr val="dk1"/>
                </a:solidFill>
                <a:latin typeface="Google Sans"/>
                <a:ea typeface="Google Sans"/>
                <a:cs typeface="Google Sans"/>
                <a:sym typeface="Google Sans"/>
              </a:rPr>
              <a:t> all reported videos</a:t>
            </a:r>
            <a:r>
              <a:rPr lang="en" sz="1200">
                <a:latin typeface="Google Sans"/>
                <a:ea typeface="Google Sans"/>
                <a:cs typeface="Google Sans"/>
                <a:sym typeface="Google Sans"/>
              </a:rPr>
              <a:t>. Videos that make claims (as opposed to opinions) are much more likely to contain content that violates the platform’s terms of service. TikTok seeks a solution to identify claim or opinion videos and prioritize claim video for review.</a:t>
            </a:r>
            <a:endParaRPr sz="1200">
              <a:latin typeface="Google Sans"/>
              <a:ea typeface="Google Sans"/>
              <a:cs typeface="Google Sans"/>
              <a:sym typeface="Google Sans"/>
            </a:endParaRPr>
          </a:p>
        </p:txBody>
      </p:sp>
      <p:sp>
        <p:nvSpPr>
          <p:cNvPr id="464" name="Google Shape;464;p21"/>
          <p:cNvSpPr txBox="1"/>
          <p:nvPr/>
        </p:nvSpPr>
        <p:spPr>
          <a:xfrm>
            <a:off x="2133550" y="3513050"/>
            <a:ext cx="54495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200">
                <a:solidFill>
                  <a:srgbClr val="000000"/>
                </a:solidFill>
                <a:latin typeface="Google Sans"/>
                <a:ea typeface="Google Sans"/>
                <a:cs typeface="Google Sans"/>
                <a:sym typeface="Google Sans"/>
              </a:rPr>
              <a:t>The data team built two tree-based classification models. Both models were used to </a:t>
            </a:r>
            <a:r>
              <a:rPr lang="en" sz="1200">
                <a:latin typeface="Google Sans"/>
                <a:ea typeface="Google Sans"/>
                <a:cs typeface="Google Sans"/>
                <a:sym typeface="Google Sans"/>
              </a:rPr>
              <a:t>predict</a:t>
            </a:r>
            <a:r>
              <a:rPr lang="en" sz="1200">
                <a:solidFill>
                  <a:srgbClr val="000000"/>
                </a:solidFill>
                <a:latin typeface="Google Sans"/>
                <a:ea typeface="Google Sans"/>
                <a:cs typeface="Google Sans"/>
                <a:sym typeface="Google Sans"/>
              </a:rPr>
              <a:t> on a held-out validation dataset, and final model selection was determined by the model with the best recall score. The final model was then used to score a test dataset to estimate future performance.</a:t>
            </a:r>
            <a:endParaRPr sz="1200">
              <a:latin typeface="Google Sans"/>
              <a:ea typeface="Google Sans"/>
              <a:cs typeface="Google Sans"/>
              <a:sym typeface="Google Sans"/>
            </a:endParaRPr>
          </a:p>
        </p:txBody>
      </p:sp>
      <p:sp>
        <p:nvSpPr>
          <p:cNvPr id="465" name="Google Shape;465;p21"/>
          <p:cNvSpPr txBox="1"/>
          <p:nvPr/>
        </p:nvSpPr>
        <p:spPr>
          <a:xfrm>
            <a:off x="335300" y="5029200"/>
            <a:ext cx="38658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Random forest (RF) and XGBoost—performed exceptionally well. The RF model had a better recall score which was 0.995 and was selected as champion model.</a:t>
            </a:r>
            <a:endParaRPr sz="1200">
              <a:latin typeface="Google Sans"/>
              <a:ea typeface="Google Sans"/>
              <a:cs typeface="Google Sans"/>
              <a:sym typeface="Google Sans"/>
            </a:endParaRPr>
          </a:p>
        </p:txBody>
      </p:sp>
      <p:sp>
        <p:nvSpPr>
          <p:cNvPr id="466" name="Google Shape;466;p21"/>
          <p:cNvSpPr txBox="1"/>
          <p:nvPr/>
        </p:nvSpPr>
        <p:spPr>
          <a:xfrm>
            <a:off x="335300" y="5843600"/>
            <a:ext cx="38658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Performance of RF on the test holdout data yielded near perfect scores, with only 5 misclassified samples out of 3,817.</a:t>
            </a:r>
            <a:endParaRPr sz="1200">
              <a:latin typeface="Google Sans"/>
              <a:ea typeface="Google Sans"/>
              <a:cs typeface="Google Sans"/>
              <a:sym typeface="Google Sans"/>
            </a:endParaRPr>
          </a:p>
        </p:txBody>
      </p:sp>
      <p:sp>
        <p:nvSpPr>
          <p:cNvPr id="467" name="Google Shape;467;p21"/>
          <p:cNvSpPr txBox="1"/>
          <p:nvPr/>
        </p:nvSpPr>
        <p:spPr>
          <a:xfrm>
            <a:off x="335300" y="6461950"/>
            <a:ext cx="39690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Subsequent analysis indicated that, as expected, the primary predictors were all related to video engagement levels, with video view count, like count, share count, and download count accounting for nearly all predictive signal in the data. With these results, we can conclude that videos with higher user engagement levels were much more likely to be claims. In fact, no opinion video had more than 10,000 views.</a:t>
            </a:r>
            <a:endParaRPr sz="1200">
              <a:latin typeface="Google Sans"/>
              <a:ea typeface="Google Sans"/>
              <a:cs typeface="Google Sans"/>
              <a:sym typeface="Google Sans"/>
            </a:endParaRPr>
          </a:p>
        </p:txBody>
      </p:sp>
      <p:sp>
        <p:nvSpPr>
          <p:cNvPr id="468" name="Google Shape;468;p21"/>
          <p:cNvSpPr txBox="1"/>
          <p:nvPr/>
        </p:nvSpPr>
        <p:spPr>
          <a:xfrm>
            <a:off x="4554000" y="4662075"/>
            <a:ext cx="2504100" cy="6426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358"/>
              <a:buNone/>
            </a:pPr>
            <a:r>
              <a:rPr lang="en" sz="657" i="1">
                <a:latin typeface="Lato"/>
                <a:ea typeface="Lato"/>
                <a:cs typeface="Lato"/>
                <a:sym typeface="Lato"/>
              </a:rPr>
              <a:t>Confusion matrix for the champion RF model on test holdout data shows only five misclassified samples out of 3,817.</a:t>
            </a:r>
            <a:endParaRPr sz="657" i="1">
              <a:solidFill>
                <a:srgbClr val="000000"/>
              </a:solidFill>
              <a:latin typeface="Lato"/>
              <a:ea typeface="Lato"/>
              <a:cs typeface="Lato"/>
              <a:sym typeface="Lato"/>
            </a:endParaRPr>
          </a:p>
        </p:txBody>
      </p:sp>
      <p:pic>
        <p:nvPicPr>
          <p:cNvPr id="469" name="Google Shape;469;p21"/>
          <p:cNvPicPr preferRelativeResize="0"/>
          <p:nvPr/>
        </p:nvPicPr>
        <p:blipFill>
          <a:blip r:embed="rId3">
            <a:alphaModFix/>
          </a:blip>
          <a:stretch>
            <a:fillRect/>
          </a:stretch>
        </p:blipFill>
        <p:spPr>
          <a:xfrm>
            <a:off x="4370958" y="5029200"/>
            <a:ext cx="2956625" cy="2480125"/>
          </a:xfrm>
          <a:prstGeom prst="rect">
            <a:avLst/>
          </a:prstGeom>
          <a:noFill/>
          <a:ln>
            <a:noFill/>
          </a:ln>
        </p:spPr>
      </p:pic>
      <p:sp>
        <p:nvSpPr>
          <p:cNvPr id="470" name="Google Shape;470;p21"/>
          <p:cNvSpPr txBox="1"/>
          <p:nvPr/>
        </p:nvSpPr>
        <p:spPr>
          <a:xfrm>
            <a:off x="440525" y="8524750"/>
            <a:ext cx="69996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As noted, the model performed exceptionally well on the test holdout data. Before deploying the model, the data team recommends further evaluation using additional subsets of user data. Furthermore, the data team recommends monitoring the distributions of user engagement levels of video to ensure that the model remains robust to fluctuations in its most predictive features.</a:t>
            </a:r>
            <a:endParaRPr sz="12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407</Words>
  <Application>Microsoft Office PowerPoint</Application>
  <PresentationFormat>Custom</PresentationFormat>
  <Paragraphs>10</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vt:lpstr>
      <vt:lpstr>Arial</vt:lpstr>
      <vt:lpstr>Lato</vt:lpstr>
      <vt:lpstr>Roboto</vt:lpstr>
      <vt:lpstr>Work Sans</vt:lpstr>
      <vt:lpstr>Google Sans SemiBold</vt:lpstr>
      <vt:lpstr>Calibri</vt:lpstr>
      <vt:lpstr>PT Sans Narrow</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YONG HAN SAH</cp:lastModifiedBy>
  <cp:revision>1</cp:revision>
  <dcterms:modified xsi:type="dcterms:W3CDTF">2024-01-31T07:38:50Z</dcterms:modified>
</cp:coreProperties>
</file>